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415" r:id="rId3"/>
    <p:sldId id="400" r:id="rId4"/>
    <p:sldId id="396" r:id="rId5"/>
    <p:sldId id="395" r:id="rId6"/>
    <p:sldId id="393" r:id="rId7"/>
    <p:sldId id="394" r:id="rId8"/>
    <p:sldId id="401" r:id="rId9"/>
    <p:sldId id="397" r:id="rId10"/>
    <p:sldId id="410" r:id="rId11"/>
    <p:sldId id="411" r:id="rId12"/>
    <p:sldId id="413" r:id="rId13"/>
    <p:sldId id="414" r:id="rId14"/>
    <p:sldId id="402" r:id="rId15"/>
    <p:sldId id="403" r:id="rId16"/>
    <p:sldId id="404" r:id="rId17"/>
    <p:sldId id="405" r:id="rId18"/>
    <p:sldId id="408" r:id="rId19"/>
    <p:sldId id="412" r:id="rId20"/>
    <p:sldId id="409" r:id="rId21"/>
    <p:sldId id="407" r:id="rId22"/>
  </p:sldIdLst>
  <p:sldSz cx="9144000" cy="6858000" type="screen4x3"/>
  <p:notesSz cx="9144000" cy="6858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6600"/>
    <a:srgbClr val="800080"/>
    <a:srgbClr val="FF0000"/>
    <a:srgbClr val="663300"/>
    <a:srgbClr val="CC3300"/>
    <a:srgbClr val="FF3300"/>
    <a:srgbClr val="3333FF"/>
    <a:srgbClr val="FF6600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58" autoAdjust="0"/>
    <p:restoredTop sz="85836" autoAdjust="0"/>
  </p:normalViewPr>
  <p:slideViewPr>
    <p:cSldViewPr>
      <p:cViewPr>
        <p:scale>
          <a:sx n="100" d="100"/>
          <a:sy n="100" d="100"/>
        </p:scale>
        <p:origin x="-144" y="10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1542" y="-102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EI%20MC\EI%20MC\graficos%20dof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ES" dirty="0"/>
              <a:t>ANÁLISIS DEL ENTORNO PROCESO EI </a:t>
            </a:r>
            <a:endParaRPr lang="es-ES" dirty="0" smtClean="0"/>
          </a:p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ES" dirty="0" smtClean="0"/>
              <a:t>MATRIZ </a:t>
            </a:r>
            <a:r>
              <a:rPr lang="es-ES" dirty="0"/>
              <a:t>DOFA MARZO DE 2011</a:t>
            </a:r>
          </a:p>
        </c:rich>
      </c:tx>
      <c:layout>
        <c:manualLayout>
          <c:xMode val="edge"/>
          <c:yMode val="edge"/>
          <c:x val="0.29453827692614654"/>
          <c:y val="1.7042244047579952E-2"/>
        </c:manualLayout>
      </c:layout>
    </c:title>
    <c:plotArea>
      <c:layout/>
      <c:barChart>
        <c:barDir val="bar"/>
        <c:grouping val="clustered"/>
        <c:ser>
          <c:idx val="0"/>
          <c:order val="0"/>
          <c:spPr>
            <a:solidFill>
              <a:schemeClr val="accent3">
                <a:lumMod val="50000"/>
              </a:schemeClr>
            </a:solidFill>
          </c:spPr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ES"/>
              </a:p>
            </c:txPr>
            <c:showVal val="1"/>
          </c:dLbls>
          <c:cat>
            <c:strRef>
              <c:f>Hoja1!$A$190:$A$193</c:f>
              <c:strCache>
                <c:ptCount val="4"/>
                <c:pt idx="0">
                  <c:v>DEBILIDADES</c:v>
                </c:pt>
                <c:pt idx="1">
                  <c:v>OPORTUNIDADES</c:v>
                </c:pt>
                <c:pt idx="2">
                  <c:v>FORTALEZAS</c:v>
                </c:pt>
                <c:pt idx="3">
                  <c:v>AMENAZAS</c:v>
                </c:pt>
              </c:strCache>
            </c:strRef>
          </c:cat>
          <c:val>
            <c:numRef>
              <c:f>Hoja1!$B$190:$B$193</c:f>
              <c:numCache>
                <c:formatCode>General</c:formatCode>
                <c:ptCount val="4"/>
                <c:pt idx="0">
                  <c:v>8</c:v>
                </c:pt>
                <c:pt idx="1">
                  <c:v>2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</c:ser>
        <c:axId val="107172992"/>
        <c:axId val="107174912"/>
      </c:barChart>
      <c:catAx>
        <c:axId val="10717299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s-ES"/>
                  <a:t>DOFA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107174912"/>
        <c:crosses val="autoZero"/>
        <c:auto val="1"/>
        <c:lblAlgn val="ctr"/>
        <c:lblOffset val="100"/>
      </c:catAx>
      <c:valAx>
        <c:axId val="107174912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s-ES"/>
                  <a:t>No.</a:t>
                </a:r>
              </a:p>
            </c:rich>
          </c:tx>
          <c:layout/>
        </c:title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107172992"/>
        <c:crosses val="autoZero"/>
        <c:crossBetween val="between"/>
      </c:valAx>
      <c:spPr>
        <a:solidFill>
          <a:schemeClr val="accent3">
            <a:lumMod val="60000"/>
            <a:lumOff val="40000"/>
          </a:schemeClr>
        </a:solidFill>
      </c:spPr>
    </c:plotArea>
    <c:plotVisOnly val="1"/>
    <c:dispBlanksAs val="gap"/>
  </c:chart>
  <c:spPr>
    <a:ln>
      <a:solidFill>
        <a:schemeClr val="accent3">
          <a:lumMod val="50000"/>
        </a:schemeClr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56F49B-600F-4008-A651-9987DE31E22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0460AC-BB80-49FA-86D7-C8AF59ADB07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675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CF4F76-755F-4DA9-9C5D-C8F570936AFC}" type="slidenum">
              <a:rPr lang="es-ES_tradnl" smtClean="0"/>
              <a:pPr/>
              <a:t>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2D30578-7799-4121-9093-05107A52DA06}" type="slidenum">
              <a:rPr lang="es-ES_tradnl" sz="1200"/>
              <a:pPr algn="r"/>
              <a:t>12</a:t>
            </a:fld>
            <a:endParaRPr lang="es-ES_tradnl" sz="12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9088" y="514350"/>
            <a:ext cx="3427412" cy="2571750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2D30578-7799-4121-9093-05107A52DA06}" type="slidenum">
              <a:rPr lang="es-ES_tradnl" sz="1200"/>
              <a:pPr algn="r"/>
              <a:t>13</a:t>
            </a:fld>
            <a:endParaRPr lang="es-ES_tradnl" sz="12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9088" y="514350"/>
            <a:ext cx="3427412" cy="2571750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Cambiar el R1 de Importante 2 a Moderado 3</a:t>
            </a:r>
          </a:p>
          <a:p>
            <a:r>
              <a:rPr lang="es-ES" dirty="0" smtClean="0"/>
              <a:t>Cambiar el R3 de Tolerable</a:t>
            </a:r>
            <a:r>
              <a:rPr lang="es-ES" baseline="0" dirty="0" smtClean="0"/>
              <a:t> 2 a Moderado 3</a:t>
            </a:r>
          </a:p>
          <a:p>
            <a:r>
              <a:rPr lang="es-ES" baseline="0" dirty="0" smtClean="0"/>
              <a:t>Se cambio la redacción del R7</a:t>
            </a:r>
          </a:p>
          <a:p>
            <a:r>
              <a:rPr lang="es-ES" baseline="0" dirty="0" smtClean="0"/>
              <a:t>Arreglar como título 2 el capítulo de Políticas de Operación</a:t>
            </a:r>
          </a:p>
          <a:p>
            <a:r>
              <a:rPr lang="es-ES" baseline="0" dirty="0" smtClean="0"/>
              <a:t>Revisar la responsabilidad en el procedimiento de auditorías internas frente a la suscripción de los planes </a:t>
            </a:r>
            <a:r>
              <a:rPr lang="es-ES" baseline="0" smtClean="0"/>
              <a:t>de mejoramiento.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0460AC-BB80-49FA-86D7-C8AF59ADB079}" type="slidenum">
              <a:rPr lang="es-ES_tradnl" smtClean="0"/>
              <a:pPr>
                <a:defRPr/>
              </a:pPr>
              <a:t>19</a:t>
            </a:fld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3F5578-E379-4C48-85B7-2AE9B08665B5}" type="slidenum">
              <a:rPr lang="es-ES_tradnl" smtClean="0"/>
              <a:pPr>
                <a:defRPr/>
              </a:pPr>
              <a:t>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2D30578-7799-4121-9093-05107A52DA06}" type="slidenum">
              <a:rPr lang="es-ES_tradnl" sz="1200"/>
              <a:pPr algn="r"/>
              <a:t>4</a:t>
            </a:fld>
            <a:endParaRPr lang="es-ES_tradnl" sz="12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9088" y="514350"/>
            <a:ext cx="3427412" cy="2571750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2D30578-7799-4121-9093-05107A52DA06}" type="slidenum">
              <a:rPr lang="es-ES_tradnl" sz="1200"/>
              <a:pPr algn="r"/>
              <a:t>5</a:t>
            </a:fld>
            <a:endParaRPr lang="es-ES_tradnl" sz="12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9088" y="514350"/>
            <a:ext cx="3427412" cy="2571750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2D30578-7799-4121-9093-05107A52DA06}" type="slidenum">
              <a:rPr lang="es-ES_tradnl" sz="1200"/>
              <a:pPr algn="r"/>
              <a:t>6</a:t>
            </a:fld>
            <a:endParaRPr lang="es-ES_tradnl" sz="12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9088" y="514350"/>
            <a:ext cx="3427412" cy="2571750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err="1" smtClean="0"/>
              <a:t>Revisar</a:t>
            </a:r>
            <a:r>
              <a:rPr lang="en-US" dirty="0" smtClean="0"/>
              <a:t> la </a:t>
            </a:r>
            <a:r>
              <a:rPr lang="en-US" dirty="0" err="1" smtClean="0"/>
              <a:t>posibilidad</a:t>
            </a:r>
            <a:r>
              <a:rPr lang="en-US" dirty="0" smtClean="0"/>
              <a:t> de </a:t>
            </a:r>
            <a:r>
              <a:rPr lang="en-US" dirty="0" err="1" smtClean="0"/>
              <a:t>cambiar</a:t>
            </a:r>
            <a:r>
              <a:rPr lang="en-US" dirty="0" smtClean="0"/>
              <a:t> el </a:t>
            </a:r>
            <a:r>
              <a:rPr lang="en-US" dirty="0" err="1" smtClean="0"/>
              <a:t>texto</a:t>
            </a:r>
            <a:r>
              <a:rPr lang="en-US" baseline="0" dirty="0" smtClean="0"/>
              <a:t> “</a:t>
            </a:r>
            <a:r>
              <a:rPr lang="es-ES" i="1" dirty="0" smtClean="0"/>
              <a:t>con el fin de determinar la eficacia, eficiencia y economía de los controles” por “con el fin de garantizar el cumplimiento del Sistema de Control Interno”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2D30578-7799-4121-9093-05107A52DA06}" type="slidenum">
              <a:rPr lang="es-ES_tradnl" sz="1200"/>
              <a:pPr algn="r"/>
              <a:t>7</a:t>
            </a:fld>
            <a:endParaRPr lang="es-ES_tradnl" sz="12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9088" y="514350"/>
            <a:ext cx="3427412" cy="2571750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2D30578-7799-4121-9093-05107A52DA06}" type="slidenum">
              <a:rPr lang="es-ES_tradnl" sz="1200"/>
              <a:pPr algn="r"/>
              <a:t>9</a:t>
            </a:fld>
            <a:endParaRPr lang="es-ES_tradnl" sz="12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9088" y="514350"/>
            <a:ext cx="3427412" cy="2571750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2D30578-7799-4121-9093-05107A52DA06}" type="slidenum">
              <a:rPr lang="es-ES_tradnl" sz="1200"/>
              <a:pPr algn="r"/>
              <a:t>10</a:t>
            </a:fld>
            <a:endParaRPr lang="es-ES_tradnl" sz="12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9088" y="514350"/>
            <a:ext cx="3427412" cy="2571750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2D30578-7799-4121-9093-05107A52DA06}" type="slidenum">
              <a:rPr lang="es-ES_tradnl" sz="1200"/>
              <a:pPr algn="r"/>
              <a:t>11</a:t>
            </a:fld>
            <a:endParaRPr lang="es-ES_tradnl" sz="12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9088" y="514350"/>
            <a:ext cx="3427412" cy="2571750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749AA-BF79-4A03-9EDA-0F3BF6B71A8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01F4A-D758-49D3-967A-8FAED31CE33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57C1F-3F01-4C92-8B8C-558BEE38E56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D902B-FD0B-41C2-A1E7-D92158301AA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09D74-D36B-4387-8507-4C11B027B6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23C84-C212-4C41-BBB0-E9BAA37FCC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7925E-10FD-4B2E-B6E7-75A4C1CC464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01794-D2C4-4A54-8CDE-BA01F3C1600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BD879-941F-445F-94D4-30904A0D65A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70E1C-8DB3-45F9-8C3A-59EF2D05281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9E2A2-A501-4590-BD17-B29D8DABF58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D2AEE92-B127-4688-B871-9389518E87A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1031" name="2 Imagen" descr="informe copy.jpg">
            <a:hlinkClick r:id="" action="ppaction://noaction"/>
          </p:cNvPr>
          <p:cNvPicPr>
            <a:picLocks noChangeAspect="1"/>
          </p:cNvPicPr>
          <p:nvPr/>
        </p:nvPicPr>
        <p:blipFill>
          <a:blip r:embed="rId13" cstate="print"/>
          <a:srcRect l="54688" t="9676" r="12498" b="12904"/>
          <a:stretch>
            <a:fillRect/>
          </a:stretch>
        </p:blipFill>
        <p:spPr bwMode="auto">
          <a:xfrm>
            <a:off x="6143625" y="0"/>
            <a:ext cx="30003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2 Imagen" descr="informe copy.jpg"/>
          <p:cNvPicPr>
            <a:picLocks noChangeAspect="1"/>
          </p:cNvPicPr>
          <p:nvPr/>
        </p:nvPicPr>
        <p:blipFill>
          <a:blip r:embed="rId13" cstate="print"/>
          <a:srcRect l="87500" b="58064"/>
          <a:stretch>
            <a:fillRect/>
          </a:stretch>
        </p:blipFill>
        <p:spPr bwMode="auto">
          <a:xfrm>
            <a:off x="8001000" y="5929313"/>
            <a:ext cx="11430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2 Imagen" descr="informe copy.jpg"/>
          <p:cNvPicPr>
            <a:picLocks noChangeAspect="1"/>
          </p:cNvPicPr>
          <p:nvPr/>
        </p:nvPicPr>
        <p:blipFill>
          <a:blip r:embed="rId13" cstate="print"/>
          <a:srcRect l="89063" b="58064"/>
          <a:stretch>
            <a:fillRect/>
          </a:stretch>
        </p:blipFill>
        <p:spPr bwMode="auto">
          <a:xfrm>
            <a:off x="2143125" y="1000125"/>
            <a:ext cx="100012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2 Imagen" descr="informe copy.jpg"/>
          <p:cNvPicPr>
            <a:picLocks noChangeAspect="1"/>
          </p:cNvPicPr>
          <p:nvPr/>
        </p:nvPicPr>
        <p:blipFill>
          <a:blip r:embed="rId13" cstate="print"/>
          <a:srcRect l="89063" b="58064"/>
          <a:stretch>
            <a:fillRect/>
          </a:stretch>
        </p:blipFill>
        <p:spPr bwMode="auto">
          <a:xfrm>
            <a:off x="4572000" y="1071563"/>
            <a:ext cx="100012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2 Imagen" descr="informe copy.jpg"/>
          <p:cNvPicPr>
            <a:picLocks noChangeAspect="1"/>
          </p:cNvPicPr>
          <p:nvPr/>
        </p:nvPicPr>
        <p:blipFill>
          <a:blip r:embed="rId13" cstate="print"/>
          <a:srcRect l="89063" b="58064"/>
          <a:stretch>
            <a:fillRect/>
          </a:stretch>
        </p:blipFill>
        <p:spPr bwMode="auto">
          <a:xfrm>
            <a:off x="2428875" y="3357563"/>
            <a:ext cx="100012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2 Imagen" descr="informe copy.jpg"/>
          <p:cNvPicPr>
            <a:picLocks noChangeAspect="1"/>
          </p:cNvPicPr>
          <p:nvPr/>
        </p:nvPicPr>
        <p:blipFill>
          <a:blip r:embed="rId13" cstate="print"/>
          <a:srcRect l="89063" b="58064"/>
          <a:stretch>
            <a:fillRect/>
          </a:stretch>
        </p:blipFill>
        <p:spPr bwMode="auto">
          <a:xfrm>
            <a:off x="6858000" y="3429000"/>
            <a:ext cx="100012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2 Imagen" descr="informe copy.jpg"/>
          <p:cNvPicPr>
            <a:picLocks noChangeAspect="1"/>
          </p:cNvPicPr>
          <p:nvPr/>
        </p:nvPicPr>
        <p:blipFill>
          <a:blip r:embed="rId13" cstate="print"/>
          <a:srcRect l="89063" b="58064"/>
          <a:stretch>
            <a:fillRect/>
          </a:stretch>
        </p:blipFill>
        <p:spPr bwMode="auto">
          <a:xfrm>
            <a:off x="4714875" y="4572000"/>
            <a:ext cx="100012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2 Imagen" descr="informe copy.jpg"/>
          <p:cNvPicPr>
            <a:picLocks noChangeAspect="1"/>
          </p:cNvPicPr>
          <p:nvPr/>
        </p:nvPicPr>
        <p:blipFill>
          <a:blip r:embed="rId13" cstate="print"/>
          <a:srcRect l="89063" b="58064"/>
          <a:stretch>
            <a:fillRect/>
          </a:stretch>
        </p:blipFill>
        <p:spPr bwMode="auto">
          <a:xfrm>
            <a:off x="2643188" y="5572125"/>
            <a:ext cx="100012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Imagen 1" descr="escudobello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 cstate="print">
            <a:lum bright="6000" contrast="18000"/>
          </a:blip>
          <a:srcRect/>
          <a:stretch>
            <a:fillRect/>
          </a:stretch>
        </p:blipFill>
        <p:spPr bwMode="auto">
          <a:xfrm>
            <a:off x="0" y="0"/>
            <a:ext cx="1357313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2 Imagen" descr="informe copy.jpg"/>
          <p:cNvPicPr>
            <a:picLocks noChangeAspect="1"/>
          </p:cNvPicPr>
          <p:nvPr/>
        </p:nvPicPr>
        <p:blipFill>
          <a:blip r:embed="rId13" cstate="print"/>
          <a:srcRect l="89063" b="58064"/>
          <a:stretch>
            <a:fillRect/>
          </a:stretch>
        </p:blipFill>
        <p:spPr bwMode="auto">
          <a:xfrm>
            <a:off x="0" y="5929313"/>
            <a:ext cx="100012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18 CuadroTexto"/>
          <p:cNvSpPr txBox="1"/>
          <p:nvPr/>
        </p:nvSpPr>
        <p:spPr>
          <a:xfrm>
            <a:off x="8553450" y="6429375"/>
            <a:ext cx="593725" cy="366713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CC3C257-F11D-4711-8053-3C5D23F0C6F1}" type="slidenum">
              <a:rPr lang="en-US" b="1" kern="0">
                <a:solidFill>
                  <a:srgbClr val="F79646">
                    <a:lumMod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en-US" b="1" kern="0" dirty="0">
              <a:solidFill>
                <a:srgbClr val="F79646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0" y="6488113"/>
            <a:ext cx="3590925" cy="369887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rgbClr val="F79646">
                    <a:lumMod val="75000"/>
                  </a:srgbClr>
                </a:solidFill>
                <a:latin typeface="Calibri"/>
              </a:rPr>
              <a:t>Alcalde:</a:t>
            </a:r>
            <a:r>
              <a:rPr lang="es-ES" kern="0" dirty="0">
                <a:solidFill>
                  <a:srgbClr val="F79646">
                    <a:lumMod val="75000"/>
                  </a:srgbClr>
                </a:solidFill>
                <a:latin typeface="Calibri"/>
              </a:rPr>
              <a:t> </a:t>
            </a:r>
            <a:r>
              <a:rPr lang="es-ES" i="1" kern="0" dirty="0">
                <a:solidFill>
                  <a:srgbClr val="F7964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Oscar Andrés Pérez Muñoz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file:///\\Srv-adbello\sig\sistema%20integrado%20de%20gestion\procesos\1.%20estrategicos\direccionamiento%20estrategico\riesgos\riesgos%20proceso%20DE.xlsx%23mapa" TargetMode="External"/><Relationship Id="rId2" Type="http://schemas.openxmlformats.org/officeDocument/2006/relationships/hyperlink" Target="../../../../../../../2.%20misionales/formacion%20ciudadana/riesgos/riesgos%20proceso%20FC.xlsx#MAPA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3.xml"/><Relationship Id="rId7" Type="http://schemas.openxmlformats.org/officeDocument/2006/relationships/slide" Target="slide1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../../../../../../../2.%20misionales/formacion%20ciudadana/documentos/caracterizacion%20del%20proceso%20formacion%20ciudadana.xls" TargetMode="External"/><Relationship Id="rId5" Type="http://schemas.openxmlformats.org/officeDocument/2006/relationships/hyperlink" Target="../../../../matriz%20dofa/matriz%20dofa%202010.xls" TargetMode="External"/><Relationship Id="rId4" Type="http://schemas.openxmlformats.org/officeDocument/2006/relationships/slide" Target="slide8.xml"/><Relationship Id="rId9" Type="http://schemas.openxmlformats.org/officeDocument/2006/relationships/slide" Target="slide2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../../../../../../../2.%20misionales/formacion%20ciudadana/riesgos/plan%20de%20mejoramiento%20de%20riesgos%20FC.xlsx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matriz%20dofa/matriz%20dofa%202010.xl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../2.%20misionales/formacion%20ciudadana/documentos/caracterizacion%20del%20proceso%20formacion%20ciudadana.xl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../../../../../../../2.%20misionales/formacion%20ciudadana/documentos/caracterizacion%20del%20proceso%20formacion%20ciudadana.xl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" y="1700510"/>
            <a:ext cx="8894763" cy="3168650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4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Gestión del Riesgo</a:t>
            </a:r>
            <a:br>
              <a:rPr lang="es-ES_tradnl" sz="4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_tradnl" sz="4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_tradnl" sz="4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_tradnl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Proceso Evaluación Independiente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75275"/>
            <a:ext cx="6400800" cy="696913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2011-04-11</a:t>
            </a:r>
          </a:p>
          <a:p>
            <a:pPr eaLnBrk="1" hangingPunct="1">
              <a:defRPr/>
            </a:pPr>
            <a:endParaRPr lang="es-ES" dirty="0" smtClean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98575" y="44624"/>
            <a:ext cx="4929188" cy="131286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42950" indent="-742950" eaLnBrk="1" hangingPunct="1">
              <a:spcBef>
                <a:spcPct val="20000"/>
              </a:spcBef>
              <a:defRPr/>
            </a:pPr>
            <a:r>
              <a:rPr lang="es-ES_tradnl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Riesgos Identificados </a:t>
            </a:r>
            <a:br>
              <a:rPr lang="es-ES_tradnl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_tradnl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Proceso  EI</a:t>
            </a:r>
            <a:endParaRPr lang="es-ES_tradnl" sz="3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700808"/>
            <a:ext cx="8388424" cy="4727575"/>
          </a:xfrm>
          <a:noFill/>
        </p:spPr>
        <p:txBody>
          <a:bodyPr anchor="ctr"/>
          <a:lstStyle/>
          <a:p>
            <a:pPr marL="742950" indent="-742950" algn="just" eaLnBrk="1" hangingPunct="1">
              <a:buFont typeface="+mj-lt"/>
              <a:buAutoNum type="arabicPeriod" startAt="3"/>
            </a:pPr>
            <a:r>
              <a:rPr lang="es-ES" sz="3400" dirty="0" smtClean="0"/>
              <a:t>Posible </a:t>
            </a:r>
            <a:r>
              <a:rPr lang="es-ES" sz="3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presentación del informe de evaluación independiente con información distorsionada (DAFP, Contraloría General de la República, Contaduría General de la Nación, entre otros</a:t>
            </a:r>
            <a:r>
              <a:rPr lang="es-ES" sz="3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s-ES" sz="3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 eaLnBrk="1" hangingPunct="1">
              <a:buFont typeface="+mj-lt"/>
              <a:buAutoNum type="arabicPeriod" startAt="3"/>
            </a:pPr>
            <a:r>
              <a:rPr lang="es-ES" sz="3600" dirty="0" smtClean="0"/>
              <a:t>Posible </a:t>
            </a:r>
            <a:r>
              <a:rPr lang="es-E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omisión en el informe de auditoría de hallazgos identificados por el equipo auditor.</a:t>
            </a:r>
            <a:endParaRPr lang="es-E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98575" y="44624"/>
            <a:ext cx="4929188" cy="131286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42950" indent="-742950" eaLnBrk="1" hangingPunct="1">
              <a:spcBef>
                <a:spcPct val="20000"/>
              </a:spcBef>
              <a:defRPr/>
            </a:pPr>
            <a:r>
              <a:rPr lang="es-ES_tradnl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Riesgos Identificados </a:t>
            </a:r>
            <a:br>
              <a:rPr lang="es-ES_tradnl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_tradnl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Proceso EI</a:t>
            </a:r>
            <a:endParaRPr lang="es-ES_tradnl" sz="3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700808"/>
            <a:ext cx="8388424" cy="4727575"/>
          </a:xfrm>
          <a:noFill/>
        </p:spPr>
        <p:txBody>
          <a:bodyPr anchor="ctr"/>
          <a:lstStyle/>
          <a:p>
            <a:pPr marL="742950" indent="-742950" algn="just" eaLnBrk="1" hangingPunct="1">
              <a:buFont typeface="+mj-lt"/>
              <a:buAutoNum type="arabicPeriod" startAt="5"/>
            </a:pPr>
            <a:r>
              <a:rPr lang="es-ES" sz="3600" dirty="0" smtClean="0"/>
              <a:t>Posible </a:t>
            </a:r>
            <a:r>
              <a:rPr lang="es-E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uso inapropiado de la información por parte del equipo de la Secretaría de Control Interno.</a:t>
            </a:r>
          </a:p>
          <a:p>
            <a:pPr marL="742950" indent="-742950" algn="just" eaLnBrk="1" hangingPunct="1">
              <a:buFont typeface="+mj-lt"/>
              <a:buAutoNum type="arabicPeriod" startAt="5"/>
            </a:pPr>
            <a:endParaRPr lang="es-ES" sz="3600" dirty="0" smtClean="0"/>
          </a:p>
          <a:p>
            <a:pPr marL="742950" indent="-742950" algn="just" eaLnBrk="1" hangingPunct="1">
              <a:buFont typeface="+mj-lt"/>
              <a:buAutoNum type="arabicPeriod" startAt="5"/>
            </a:pPr>
            <a:r>
              <a:rPr lang="es-ES" sz="3600" dirty="0" smtClean="0"/>
              <a:t>Posible </a:t>
            </a:r>
            <a:r>
              <a:rPr lang="es-E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asignación de un auditor no competente para el desarrollo de la auditoría.</a:t>
            </a:r>
            <a:endParaRPr lang="es-ES" sz="1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125760"/>
            <a:ext cx="5112568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42950" indent="-742950" eaLnBrk="1" hangingPunct="1">
              <a:spcBef>
                <a:spcPct val="20000"/>
              </a:spcBef>
              <a:defRPr/>
            </a:pPr>
            <a:r>
              <a:rPr lang="es-ES_tradnl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Riesgos Identificados </a:t>
            </a:r>
            <a:br>
              <a:rPr lang="es-ES_tradnl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_tradnl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Proceso EI</a:t>
            </a:r>
            <a:endParaRPr lang="es-ES_tradnl" sz="3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anchor="ctr"/>
          <a:lstStyle/>
          <a:p>
            <a:pPr marL="742950" indent="-742950" algn="just" eaLnBrk="1" hangingPunct="1">
              <a:buFont typeface="+mj-lt"/>
              <a:buAutoNum type="arabicPeriod" startAt="7"/>
            </a:pPr>
            <a:r>
              <a:rPr lang="es-ES" sz="3400" dirty="0" smtClean="0"/>
              <a:t>Posible </a:t>
            </a:r>
            <a:r>
              <a:rPr lang="es-ES" sz="3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 acatamiento de los hallazgos reportados por la Secretaría de Control Interno y demás entes de control a las dependencias de la Administración Central Municipal.</a:t>
            </a:r>
          </a:p>
          <a:p>
            <a:pPr marL="742950" indent="-742950" algn="just" eaLnBrk="1" hangingPunct="1">
              <a:buFont typeface="+mj-lt"/>
              <a:buAutoNum type="arabicPeriod" startAt="7"/>
            </a:pPr>
            <a:endParaRPr lang="es-ES" sz="3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 eaLnBrk="1" hangingPunct="1">
              <a:buFont typeface="+mj-lt"/>
              <a:buAutoNum type="arabicPeriod" startAt="7"/>
            </a:pPr>
            <a:r>
              <a:rPr lang="es-ES" sz="3400" dirty="0" smtClean="0"/>
              <a:t>Posible </a:t>
            </a:r>
            <a:r>
              <a:rPr lang="es-ES" sz="3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 fomento de la cultura del control.</a:t>
            </a:r>
            <a:endParaRPr lang="es-ES" sz="1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98575" y="44624"/>
            <a:ext cx="4929188" cy="131286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42950" indent="-742950" eaLnBrk="1" hangingPunct="1">
              <a:spcBef>
                <a:spcPct val="20000"/>
              </a:spcBef>
              <a:defRPr/>
            </a:pPr>
            <a:r>
              <a:rPr lang="es-ES_tradnl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Riesgos Identificados </a:t>
            </a:r>
            <a:br>
              <a:rPr lang="es-ES_tradnl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_tradnl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Proceso EI</a:t>
            </a:r>
            <a:endParaRPr lang="es-ES_tradnl" sz="3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700808"/>
            <a:ext cx="8388424" cy="4727575"/>
          </a:xfrm>
          <a:noFill/>
        </p:spPr>
        <p:txBody>
          <a:bodyPr anchor="ctr"/>
          <a:lstStyle/>
          <a:p>
            <a:pPr marL="742950" indent="-742950" algn="just" eaLnBrk="1" hangingPunct="1">
              <a:buNone/>
            </a:pPr>
            <a:r>
              <a:rPr lang="es-ES" sz="3400" dirty="0" smtClean="0"/>
              <a:t>9. Posible </a:t>
            </a:r>
            <a:r>
              <a:rPr lang="es-ES" sz="3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emisión de recomendaciones </a:t>
            </a:r>
            <a:r>
              <a:rPr lang="es-ES" sz="3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erróneas </a:t>
            </a:r>
            <a:r>
              <a:rPr lang="es-ES" sz="3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por parte de Control Interno en el rol de asesoría y acompañamiento.</a:t>
            </a:r>
          </a:p>
          <a:p>
            <a:pPr marL="742950" indent="-742950" algn="just" eaLnBrk="1" hangingPunct="1">
              <a:buNone/>
            </a:pPr>
            <a:endParaRPr lang="es-ES" sz="3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 eaLnBrk="1" hangingPunct="1">
              <a:buNone/>
            </a:pPr>
            <a:endParaRPr lang="es-ES" sz="3600" dirty="0" smtClean="0"/>
          </a:p>
          <a:p>
            <a:pPr marL="742950" indent="-742950" algn="just" eaLnBrk="1" hangingPunct="1">
              <a:buNone/>
            </a:pPr>
            <a:endParaRPr lang="es-ES" sz="1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-27384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Paso 03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2756520"/>
            <a:ext cx="6400800" cy="1752600"/>
          </a:xfrm>
          <a:noFill/>
        </p:spPr>
        <p:txBody>
          <a:bodyPr anchor="ctr"/>
          <a:lstStyle/>
          <a:p>
            <a:pPr eaLnBrk="1" hangingPunct="1">
              <a:lnSpc>
                <a:spcPct val="80000"/>
              </a:lnSpc>
            </a:pPr>
            <a:r>
              <a:rPr lang="es-ES_tradnl" sz="4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Análisis de Riesgos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44624"/>
            <a:ext cx="5184576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s-E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Matriz de Calificación y</a:t>
            </a:r>
            <a:br>
              <a:rPr lang="es-E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Evaluación del Riesgo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8155322" cy="484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44624"/>
            <a:ext cx="5184576" cy="129614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s-E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Matriz de Calificación y</a:t>
            </a:r>
            <a:br>
              <a:rPr lang="es-E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Evaluación del Riesgo</a:t>
            </a:r>
            <a:br>
              <a:rPr lang="es-E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Proceso EI</a:t>
            </a: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8128190" cy="4825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4283968" y="3358733"/>
            <a:ext cx="1871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900" b="1" dirty="0" smtClean="0">
                <a:solidFill>
                  <a:srgbClr val="3333FF"/>
                </a:solidFill>
              </a:rPr>
              <a:t>R1</a:t>
            </a:r>
            <a:r>
              <a:rPr lang="es-ES" sz="900" dirty="0" smtClean="0">
                <a:solidFill>
                  <a:srgbClr val="3333FF"/>
                </a:solidFill>
              </a:rPr>
              <a:t>:</a:t>
            </a:r>
            <a:r>
              <a:rPr lang="es-ES" sz="900" dirty="0" smtClean="0"/>
              <a:t> Posible no realización de las evaluaciones independientes a cargo de la Secretaría de Control </a:t>
            </a:r>
            <a:r>
              <a:rPr lang="es-ES" sz="900" dirty="0" smtClean="0"/>
              <a:t>Interno</a:t>
            </a:r>
            <a:endParaRPr lang="es-ES" sz="9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553412" y="3281209"/>
            <a:ext cx="22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900" b="1" dirty="0" smtClean="0">
                <a:solidFill>
                  <a:srgbClr val="FFFF00"/>
                </a:solidFill>
              </a:rPr>
              <a:t>R2</a:t>
            </a:r>
            <a:r>
              <a:rPr lang="es-ES" sz="900" dirty="0" smtClean="0">
                <a:solidFill>
                  <a:srgbClr val="FFFF00"/>
                </a:solidFill>
              </a:rPr>
              <a:t>: </a:t>
            </a:r>
            <a:r>
              <a:rPr lang="es-ES" sz="900" dirty="0" smtClean="0">
                <a:solidFill>
                  <a:schemeClr val="bg1"/>
                </a:solidFill>
              </a:rPr>
              <a:t>Posible incumplimiento del plan anual de auditorías.</a:t>
            </a:r>
            <a:endParaRPr lang="es-ES" sz="900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851920" y="2201089"/>
            <a:ext cx="2232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900" b="1" dirty="0" smtClean="0">
                <a:solidFill>
                  <a:srgbClr val="3333FF"/>
                </a:solidFill>
              </a:rPr>
              <a:t>R3</a:t>
            </a:r>
            <a:r>
              <a:rPr lang="es-ES" sz="900" dirty="0" smtClean="0">
                <a:solidFill>
                  <a:srgbClr val="3333FF"/>
                </a:solidFill>
              </a:rPr>
              <a:t>:</a:t>
            </a:r>
            <a:r>
              <a:rPr lang="es-ES" sz="900" dirty="0" smtClean="0"/>
              <a:t> Posible presentación del informe de evaluación independiente con información </a:t>
            </a:r>
            <a:r>
              <a:rPr lang="es-ES" sz="900" dirty="0" smtClean="0"/>
              <a:t>distorsionada</a:t>
            </a:r>
            <a:endParaRPr lang="es-ES" sz="900" dirty="0"/>
          </a:p>
        </p:txBody>
      </p:sp>
      <p:sp>
        <p:nvSpPr>
          <p:cNvPr id="8" name="7 CuadroTexto"/>
          <p:cNvSpPr txBox="1"/>
          <p:nvPr/>
        </p:nvSpPr>
        <p:spPr>
          <a:xfrm>
            <a:off x="6156176" y="2201089"/>
            <a:ext cx="2232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900" b="1" dirty="0" smtClean="0">
                <a:solidFill>
                  <a:srgbClr val="3333FF"/>
                </a:solidFill>
              </a:rPr>
              <a:t>R4</a:t>
            </a:r>
            <a:r>
              <a:rPr lang="es-ES" sz="900" dirty="0" smtClean="0">
                <a:solidFill>
                  <a:srgbClr val="3333FF"/>
                </a:solidFill>
              </a:rPr>
              <a:t>: </a:t>
            </a:r>
            <a:r>
              <a:rPr lang="es-ES" sz="900" dirty="0" smtClean="0"/>
              <a:t>Posible omisión en el informe de auditoría de hallazgos identificados por el equipo auditor.</a:t>
            </a:r>
            <a:endParaRPr lang="es-ES" sz="900" dirty="0"/>
          </a:p>
        </p:txBody>
      </p:sp>
      <p:sp>
        <p:nvSpPr>
          <p:cNvPr id="9" name="8 CuadroTexto"/>
          <p:cNvSpPr txBox="1"/>
          <p:nvPr/>
        </p:nvSpPr>
        <p:spPr>
          <a:xfrm>
            <a:off x="3852168" y="4464000"/>
            <a:ext cx="2232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900" b="1" dirty="0" smtClean="0">
                <a:solidFill>
                  <a:srgbClr val="FFFF00"/>
                </a:solidFill>
              </a:rPr>
              <a:t>R5: </a:t>
            </a:r>
            <a:r>
              <a:rPr lang="es-ES" sz="900" dirty="0" smtClean="0">
                <a:solidFill>
                  <a:schemeClr val="bg1"/>
                </a:solidFill>
              </a:rPr>
              <a:t>Posible uso inapropiado de la información por parte del equipo de la Secretaría de Control Interno.</a:t>
            </a:r>
            <a:endParaRPr lang="es-ES" sz="900" dirty="0">
              <a:solidFill>
                <a:schemeClr val="bg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00128" y="6525344"/>
            <a:ext cx="360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En total participaron 04 evaluadores</a:t>
            </a:r>
            <a:endParaRPr lang="es-E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547664" y="3713257"/>
            <a:ext cx="2232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900" b="1" dirty="0" smtClean="0">
                <a:solidFill>
                  <a:srgbClr val="FFFF00"/>
                </a:solidFill>
              </a:rPr>
              <a:t>R6</a:t>
            </a:r>
            <a:r>
              <a:rPr lang="es-ES" sz="900" dirty="0" smtClean="0">
                <a:solidFill>
                  <a:srgbClr val="FFFF00"/>
                </a:solidFill>
              </a:rPr>
              <a:t>: </a:t>
            </a:r>
            <a:r>
              <a:rPr lang="es-ES" sz="900" dirty="0" smtClean="0">
                <a:solidFill>
                  <a:schemeClr val="bg1"/>
                </a:solidFill>
              </a:rPr>
              <a:t>Posible asignación de un auditor no competente para el desarrollo de la auditoría.</a:t>
            </a:r>
            <a:endParaRPr lang="es-ES" sz="900" dirty="0">
              <a:solidFill>
                <a:schemeClr val="bg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6156176" y="4581128"/>
            <a:ext cx="223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900" b="1" dirty="0" smtClean="0">
                <a:solidFill>
                  <a:srgbClr val="3333FF"/>
                </a:solidFill>
              </a:rPr>
              <a:t>R7: </a:t>
            </a:r>
            <a:r>
              <a:rPr lang="es-ES" sz="900" dirty="0" smtClean="0"/>
              <a:t>Posible no seguimiento a la suscripción y/o ejecución de los planes de mejoramiento frente a los hallazgos reportados por la Secretaría de Control Interno y demás entes de control a las dependencias de la Administración.</a:t>
            </a:r>
          </a:p>
        </p:txBody>
      </p:sp>
      <p:sp>
        <p:nvSpPr>
          <p:cNvPr id="13" name="12 Elipse"/>
          <p:cNvSpPr/>
          <p:nvPr/>
        </p:nvSpPr>
        <p:spPr bwMode="auto">
          <a:xfrm>
            <a:off x="6372200" y="3501008"/>
            <a:ext cx="432048" cy="360040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20 Elipse"/>
          <p:cNvSpPr/>
          <p:nvPr/>
        </p:nvSpPr>
        <p:spPr bwMode="auto">
          <a:xfrm>
            <a:off x="3995936" y="357301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6804248" y="350100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900" b="1" dirty="0" smtClean="0">
                <a:solidFill>
                  <a:srgbClr val="3333FF"/>
                </a:solidFill>
              </a:rPr>
              <a:t>R8: </a:t>
            </a:r>
            <a:r>
              <a:rPr lang="es-ES" sz="900" dirty="0" smtClean="0"/>
              <a:t>Posible no fomento de la cultura del control.</a:t>
            </a:r>
            <a:endParaRPr lang="es-ES" sz="9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3851920" y="4932000"/>
            <a:ext cx="223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900" b="1" dirty="0" smtClean="0">
                <a:solidFill>
                  <a:srgbClr val="FFFF00"/>
                </a:solidFill>
              </a:rPr>
              <a:t>R9: </a:t>
            </a:r>
            <a:r>
              <a:rPr lang="es-ES" sz="900" dirty="0" smtClean="0">
                <a:solidFill>
                  <a:schemeClr val="bg1"/>
                </a:solidFill>
              </a:rPr>
              <a:t>Posible emisión de recomendaciones </a:t>
            </a:r>
            <a:r>
              <a:rPr lang="es-ES" sz="900" dirty="0" smtClean="0">
                <a:solidFill>
                  <a:schemeClr val="bg1"/>
                </a:solidFill>
              </a:rPr>
              <a:t>erróneas </a:t>
            </a:r>
            <a:r>
              <a:rPr lang="es-ES" sz="900" dirty="0" smtClean="0">
                <a:solidFill>
                  <a:schemeClr val="bg1"/>
                </a:solidFill>
              </a:rPr>
              <a:t>por parte de Control Interno en el rol de asesoría y acompañamiento.</a:t>
            </a:r>
            <a:endParaRPr lang="es-ES" sz="900" dirty="0">
              <a:solidFill>
                <a:schemeClr val="bg1"/>
              </a:solidFill>
            </a:endParaRPr>
          </a:p>
        </p:txBody>
      </p:sp>
      <p:cxnSp>
        <p:nvCxnSpPr>
          <p:cNvPr id="24" name="23 Conector recto de flecha"/>
          <p:cNvCxnSpPr>
            <a:stCxn id="5" idx="3"/>
            <a:endCxn id="13" idx="2"/>
          </p:cNvCxnSpPr>
          <p:nvPr/>
        </p:nvCxnSpPr>
        <p:spPr bwMode="auto">
          <a:xfrm flipV="1">
            <a:off x="6155928" y="3681028"/>
            <a:ext cx="216272" cy="87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25 Conector recto de flecha"/>
          <p:cNvCxnSpPr>
            <a:stCxn id="7" idx="2"/>
            <a:endCxn id="13" idx="1"/>
          </p:cNvCxnSpPr>
          <p:nvPr/>
        </p:nvCxnSpPr>
        <p:spPr bwMode="auto">
          <a:xfrm rot="16200000" flipH="1">
            <a:off x="5279289" y="2397551"/>
            <a:ext cx="844815" cy="146755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27 Conector recto de flecha"/>
          <p:cNvCxnSpPr>
            <a:stCxn id="9" idx="0"/>
            <a:endCxn id="13" idx="3"/>
          </p:cNvCxnSpPr>
          <p:nvPr/>
        </p:nvCxnSpPr>
        <p:spPr bwMode="auto">
          <a:xfrm rot="5400000" flipH="1" flipV="1">
            <a:off x="5373981" y="3402509"/>
            <a:ext cx="655679" cy="146730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43 Conector recto de flecha"/>
          <p:cNvCxnSpPr>
            <a:stCxn id="6" idx="3"/>
            <a:endCxn id="21" idx="1"/>
          </p:cNvCxnSpPr>
          <p:nvPr/>
        </p:nvCxnSpPr>
        <p:spPr bwMode="auto">
          <a:xfrm>
            <a:off x="3785412" y="3465875"/>
            <a:ext cx="252705" cy="14932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45 Conector recto de flecha"/>
          <p:cNvCxnSpPr>
            <a:stCxn id="11" idx="3"/>
            <a:endCxn id="21" idx="3"/>
          </p:cNvCxnSpPr>
          <p:nvPr/>
        </p:nvCxnSpPr>
        <p:spPr bwMode="auto">
          <a:xfrm flipV="1">
            <a:off x="3779664" y="3818867"/>
            <a:ext cx="258453" cy="14830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55 Conector recto de flecha"/>
          <p:cNvCxnSpPr>
            <a:stCxn id="12" idx="0"/>
            <a:endCxn id="13" idx="5"/>
          </p:cNvCxnSpPr>
          <p:nvPr/>
        </p:nvCxnSpPr>
        <p:spPr bwMode="auto">
          <a:xfrm rot="16200000" flipV="1">
            <a:off x="6620173" y="3929125"/>
            <a:ext cx="772807" cy="531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  <p:bldP spid="20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-27384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Paso 04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2756520"/>
            <a:ext cx="6400800" cy="1752600"/>
          </a:xfrm>
          <a:noFill/>
        </p:spPr>
        <p:txBody>
          <a:bodyPr anchor="ctr"/>
          <a:lstStyle/>
          <a:p>
            <a:pPr eaLnBrk="1" hangingPunct="1">
              <a:lnSpc>
                <a:spcPct val="80000"/>
              </a:lnSpc>
            </a:pPr>
            <a:r>
              <a:rPr lang="es-ES_tradnl" sz="4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Valoración de riesgos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624" y="-27384"/>
            <a:ext cx="5040560" cy="1470025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Valoración de riesgos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2060848"/>
            <a:ext cx="6840760" cy="3816424"/>
          </a:xfrm>
          <a:noFill/>
        </p:spPr>
        <p:txBody>
          <a:bodyPr anchor="ctr"/>
          <a:lstStyle/>
          <a:p>
            <a:pPr eaLnBrk="1" hangingPunct="1">
              <a:lnSpc>
                <a:spcPct val="80000"/>
              </a:lnSpc>
            </a:pPr>
            <a:r>
              <a:rPr lang="es-ES_tradnl" sz="4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Identificación de los controles establecidos para cada uno de los riesgos</a:t>
            </a:r>
            <a:endParaRPr lang="es-ES_tradnl" sz="48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3" action="ppaction://hlinkfi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44624"/>
            <a:ext cx="5184576" cy="129614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s-E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Matriz de Calificación y</a:t>
            </a:r>
            <a:br>
              <a:rPr lang="es-E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Evaluación del Riesgo</a:t>
            </a:r>
            <a:br>
              <a:rPr lang="es-E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Proceso EI</a:t>
            </a: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628800"/>
            <a:ext cx="8128190" cy="4825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27 CuadroTexto"/>
          <p:cNvSpPr txBox="1"/>
          <p:nvPr/>
        </p:nvSpPr>
        <p:spPr>
          <a:xfrm>
            <a:off x="6156424" y="3429000"/>
            <a:ext cx="2232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900" b="1" dirty="0" smtClean="0">
                <a:solidFill>
                  <a:srgbClr val="3333FF"/>
                </a:solidFill>
              </a:rPr>
              <a:t>R1</a:t>
            </a:r>
            <a:r>
              <a:rPr lang="es-ES" sz="900" dirty="0" smtClean="0">
                <a:solidFill>
                  <a:srgbClr val="3333FF"/>
                </a:solidFill>
              </a:rPr>
              <a:t>:</a:t>
            </a:r>
            <a:r>
              <a:rPr lang="es-ES" sz="900" dirty="0" smtClean="0"/>
              <a:t> Posible no realización de las evaluaciones independientes a cargo de la Secretaría de Control </a:t>
            </a:r>
            <a:r>
              <a:rPr lang="es-ES" sz="900" dirty="0" smtClean="0"/>
              <a:t>Interno.</a:t>
            </a:r>
            <a:endParaRPr lang="es-ES" sz="9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3888000" y="3491716"/>
            <a:ext cx="22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900" b="1" dirty="0" smtClean="0">
                <a:solidFill>
                  <a:srgbClr val="3333FF"/>
                </a:solidFill>
              </a:rPr>
              <a:t>R2</a:t>
            </a:r>
            <a:r>
              <a:rPr lang="es-ES" sz="900" dirty="0" smtClean="0">
                <a:solidFill>
                  <a:srgbClr val="3333FF"/>
                </a:solidFill>
              </a:rPr>
              <a:t>: </a:t>
            </a:r>
            <a:r>
              <a:rPr lang="es-ES" sz="900" dirty="0" smtClean="0"/>
              <a:t>Posible incumplimiento del plan anual de auditorías.</a:t>
            </a:r>
            <a:endParaRPr lang="es-ES" sz="900" dirty="0"/>
          </a:p>
        </p:txBody>
      </p:sp>
      <p:sp>
        <p:nvSpPr>
          <p:cNvPr id="30" name="29 CuadroTexto"/>
          <p:cNvSpPr txBox="1"/>
          <p:nvPr/>
        </p:nvSpPr>
        <p:spPr>
          <a:xfrm>
            <a:off x="1547664" y="5076000"/>
            <a:ext cx="2232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900" b="1" dirty="0" smtClean="0">
                <a:solidFill>
                  <a:srgbClr val="FFFF00"/>
                </a:solidFill>
              </a:rPr>
              <a:t>R3: </a:t>
            </a:r>
            <a:r>
              <a:rPr lang="es-ES" sz="900" dirty="0" smtClean="0">
                <a:solidFill>
                  <a:schemeClr val="accent3"/>
                </a:solidFill>
              </a:rPr>
              <a:t>Posible presentación del informe de evaluación independiente con información </a:t>
            </a:r>
            <a:r>
              <a:rPr lang="es-ES" sz="900" dirty="0" smtClean="0">
                <a:solidFill>
                  <a:schemeClr val="accent3"/>
                </a:solidFill>
              </a:rPr>
              <a:t>distorsionada.</a:t>
            </a:r>
            <a:endParaRPr lang="es-ES" sz="900" dirty="0">
              <a:solidFill>
                <a:schemeClr val="accent3"/>
              </a:solidFill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6156176" y="5009401"/>
            <a:ext cx="21602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900" b="1" dirty="0" smtClean="0">
                <a:solidFill>
                  <a:srgbClr val="3333FF"/>
                </a:solidFill>
              </a:rPr>
              <a:t>R4</a:t>
            </a:r>
            <a:r>
              <a:rPr lang="es-ES" sz="900" dirty="0" smtClean="0">
                <a:solidFill>
                  <a:srgbClr val="3333FF"/>
                </a:solidFill>
              </a:rPr>
              <a:t>: </a:t>
            </a:r>
            <a:r>
              <a:rPr lang="es-ES" sz="900" dirty="0" smtClean="0"/>
              <a:t>Posible omisión en el informe de auditoría de hallazgos identificados por el equipo auditor.</a:t>
            </a:r>
            <a:endParaRPr lang="es-ES" sz="9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4572000" y="4660394"/>
            <a:ext cx="15121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900" b="1" dirty="0" smtClean="0">
                <a:solidFill>
                  <a:srgbClr val="FFFF00"/>
                </a:solidFill>
              </a:rPr>
              <a:t>R5: </a:t>
            </a:r>
            <a:r>
              <a:rPr lang="es-ES" sz="900" dirty="0" smtClean="0">
                <a:solidFill>
                  <a:schemeClr val="bg1"/>
                </a:solidFill>
              </a:rPr>
              <a:t>Posible </a:t>
            </a:r>
            <a:r>
              <a:rPr lang="es-ES" sz="900" dirty="0" smtClean="0">
                <a:solidFill>
                  <a:schemeClr val="bg1"/>
                </a:solidFill>
              </a:rPr>
              <a:t>uso inapropiado de la información por parte del equipo de la Secretaría de Control Interno.</a:t>
            </a:r>
            <a:endParaRPr lang="es-ES" sz="900" dirty="0">
              <a:solidFill>
                <a:schemeClr val="bg1"/>
              </a:solidFill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5000128" y="6525344"/>
            <a:ext cx="360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En total participaron 04 evaluadores</a:t>
            </a:r>
            <a:endParaRPr lang="es-E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1547664" y="3281209"/>
            <a:ext cx="2232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900" b="1" dirty="0" smtClean="0">
                <a:solidFill>
                  <a:srgbClr val="FFFF00"/>
                </a:solidFill>
              </a:rPr>
              <a:t>R6</a:t>
            </a:r>
            <a:r>
              <a:rPr lang="es-ES" sz="900" dirty="0" smtClean="0">
                <a:solidFill>
                  <a:srgbClr val="FFFF00"/>
                </a:solidFill>
              </a:rPr>
              <a:t>: </a:t>
            </a:r>
            <a:r>
              <a:rPr lang="es-ES" sz="900" dirty="0" smtClean="0">
                <a:solidFill>
                  <a:schemeClr val="accent3"/>
                </a:solidFill>
              </a:rPr>
              <a:t>Posible asignación de un auditor no competente para el desarrollo de la auditoría.</a:t>
            </a:r>
            <a:endParaRPr lang="es-ES" sz="900" dirty="0">
              <a:solidFill>
                <a:schemeClr val="accent3"/>
              </a:solidFill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6156424" y="1929606"/>
            <a:ext cx="223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900" b="1" dirty="0" smtClean="0">
                <a:solidFill>
                  <a:srgbClr val="3333FF"/>
                </a:solidFill>
              </a:rPr>
              <a:t>R7: </a:t>
            </a:r>
            <a:r>
              <a:rPr lang="es-ES" sz="900" dirty="0" smtClean="0">
                <a:solidFill>
                  <a:schemeClr val="bg1"/>
                </a:solidFill>
              </a:rPr>
              <a:t>Posible no seguimiento a la suscripción y/o ejecución de los planes de mejoramiento frente a los hallazgos reportados por la Secretaría de Control Interno y demás entes de </a:t>
            </a:r>
            <a:r>
              <a:rPr lang="es-ES" sz="900" dirty="0" smtClean="0">
                <a:solidFill>
                  <a:schemeClr val="bg1"/>
                </a:solidFill>
              </a:rPr>
              <a:t>control a las dependencias de la Administración.</a:t>
            </a:r>
            <a:endParaRPr lang="es-ES" sz="900" dirty="0">
              <a:solidFill>
                <a:schemeClr val="bg1"/>
              </a:solidFill>
            </a:endParaRPr>
          </a:p>
        </p:txBody>
      </p:sp>
      <p:sp>
        <p:nvSpPr>
          <p:cNvPr id="37" name="36 Elipse"/>
          <p:cNvSpPr/>
          <p:nvPr/>
        </p:nvSpPr>
        <p:spPr bwMode="auto">
          <a:xfrm>
            <a:off x="6228184" y="4581128"/>
            <a:ext cx="360040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37 Elipse"/>
          <p:cNvSpPr/>
          <p:nvPr/>
        </p:nvSpPr>
        <p:spPr bwMode="auto">
          <a:xfrm>
            <a:off x="4067944" y="4725144"/>
            <a:ext cx="504056" cy="50405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1547664" y="3851756"/>
            <a:ext cx="22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900" b="1" dirty="0" smtClean="0">
                <a:solidFill>
                  <a:srgbClr val="FFFF00"/>
                </a:solidFill>
              </a:rPr>
              <a:t>R8: </a:t>
            </a:r>
            <a:r>
              <a:rPr lang="es-ES" sz="900" dirty="0" smtClean="0">
                <a:solidFill>
                  <a:schemeClr val="accent3"/>
                </a:solidFill>
              </a:rPr>
              <a:t>Posible no fomento de la cultura del control.</a:t>
            </a:r>
            <a:endParaRPr lang="es-ES" sz="900" dirty="0">
              <a:solidFill>
                <a:schemeClr val="accent3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1584000" y="4500000"/>
            <a:ext cx="2232000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900" b="1" dirty="0" smtClean="0">
                <a:solidFill>
                  <a:srgbClr val="FFFF00"/>
                </a:solidFill>
              </a:rPr>
              <a:t>R9: </a:t>
            </a:r>
            <a:r>
              <a:rPr lang="es-ES" sz="900" dirty="0" smtClean="0">
                <a:solidFill>
                  <a:schemeClr val="accent3"/>
                </a:solidFill>
              </a:rPr>
              <a:t>Posible </a:t>
            </a:r>
            <a:r>
              <a:rPr lang="es-ES" sz="900" dirty="0" smtClean="0">
                <a:solidFill>
                  <a:schemeClr val="accent3"/>
                </a:solidFill>
              </a:rPr>
              <a:t>emisión de recomendaciones </a:t>
            </a:r>
            <a:r>
              <a:rPr lang="es-ES" sz="900" dirty="0" smtClean="0">
                <a:solidFill>
                  <a:schemeClr val="accent3"/>
                </a:solidFill>
              </a:rPr>
              <a:t>erróneas </a:t>
            </a:r>
            <a:r>
              <a:rPr lang="es-ES" sz="900" dirty="0" smtClean="0">
                <a:solidFill>
                  <a:schemeClr val="accent3"/>
                </a:solidFill>
              </a:rPr>
              <a:t>por parte de Control Interno en el rol de asesoría y acompañamiento.</a:t>
            </a:r>
            <a:endParaRPr lang="es-ES" sz="900" dirty="0">
              <a:solidFill>
                <a:schemeClr val="accent3"/>
              </a:solidFill>
            </a:endParaRPr>
          </a:p>
        </p:txBody>
      </p:sp>
      <p:cxnSp>
        <p:nvCxnSpPr>
          <p:cNvPr id="63" name="62 Conector recto de flecha"/>
          <p:cNvCxnSpPr>
            <a:stCxn id="30" idx="3"/>
            <a:endCxn id="38" idx="3"/>
          </p:cNvCxnSpPr>
          <p:nvPr/>
        </p:nvCxnSpPr>
        <p:spPr bwMode="auto">
          <a:xfrm flipV="1">
            <a:off x="3779664" y="5155383"/>
            <a:ext cx="362097" cy="17453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64 Conector recto de flecha"/>
          <p:cNvCxnSpPr>
            <a:stCxn id="35" idx="3"/>
            <a:endCxn id="38" idx="0"/>
          </p:cNvCxnSpPr>
          <p:nvPr/>
        </p:nvCxnSpPr>
        <p:spPr bwMode="auto">
          <a:xfrm>
            <a:off x="3779664" y="3535125"/>
            <a:ext cx="540308" cy="119001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66 Conector recto de flecha"/>
          <p:cNvCxnSpPr>
            <a:stCxn id="39" idx="3"/>
            <a:endCxn id="38" idx="1"/>
          </p:cNvCxnSpPr>
          <p:nvPr/>
        </p:nvCxnSpPr>
        <p:spPr bwMode="auto">
          <a:xfrm>
            <a:off x="3779664" y="4036422"/>
            <a:ext cx="362097" cy="76253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68 Conector recto de flecha"/>
          <p:cNvCxnSpPr>
            <a:stCxn id="40" idx="3"/>
            <a:endCxn id="38" idx="2"/>
          </p:cNvCxnSpPr>
          <p:nvPr/>
        </p:nvCxnSpPr>
        <p:spPr bwMode="auto">
          <a:xfrm>
            <a:off x="3816000" y="4824036"/>
            <a:ext cx="251944" cy="15313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85 Conector recto de flecha"/>
          <p:cNvCxnSpPr>
            <a:stCxn id="32" idx="0"/>
            <a:endCxn id="37" idx="5"/>
          </p:cNvCxnSpPr>
          <p:nvPr/>
        </p:nvCxnSpPr>
        <p:spPr bwMode="auto">
          <a:xfrm rot="16200000" flipV="1">
            <a:off x="6794686" y="4567790"/>
            <a:ext cx="182422" cy="70079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87 Conector recto de flecha"/>
          <p:cNvCxnSpPr>
            <a:stCxn id="33" idx="3"/>
            <a:endCxn id="37" idx="3"/>
          </p:cNvCxnSpPr>
          <p:nvPr/>
        </p:nvCxnSpPr>
        <p:spPr bwMode="auto">
          <a:xfrm flipV="1">
            <a:off x="6084168" y="4826979"/>
            <a:ext cx="196743" cy="22583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89 Conector recto de flecha"/>
          <p:cNvCxnSpPr>
            <a:stCxn id="36" idx="2"/>
            <a:endCxn id="37" idx="0"/>
          </p:cNvCxnSpPr>
          <p:nvPr/>
        </p:nvCxnSpPr>
        <p:spPr bwMode="auto">
          <a:xfrm rot="5400000">
            <a:off x="5976218" y="3284922"/>
            <a:ext cx="1728192" cy="86422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2" grpId="0"/>
      <p:bldP spid="33" grpId="0"/>
      <p:bldP spid="35" grpId="0"/>
      <p:bldP spid="36" grpId="0"/>
      <p:bldP spid="39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71575" y="60325"/>
            <a:ext cx="4972050" cy="1225550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Pasos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81300"/>
            <a:ext cx="8229600" cy="3527425"/>
          </a:xfrm>
        </p:spPr>
        <p:txBody>
          <a:bodyPr anchor="ctr"/>
          <a:lstStyle/>
          <a:p>
            <a:pPr marL="571500" indent="-514350" algn="just" eaLnBrk="1" hangingPunct="1">
              <a:lnSpc>
                <a:spcPct val="80000"/>
              </a:lnSpc>
              <a:buClr>
                <a:srgbClr val="FF0000"/>
              </a:buClr>
              <a:buFontTx/>
              <a:buAutoNum type="arabicPeriod"/>
            </a:pPr>
            <a:r>
              <a:rPr lang="es-ES_tradnl" sz="2400" smtClean="0">
                <a:hlinkClick r:id="rId3" action="ppaction://hlinksldjump"/>
              </a:rPr>
              <a:t>Contexto estratégico</a:t>
            </a:r>
            <a:r>
              <a:rPr lang="es-ES_tradnl" sz="2400" smtClean="0"/>
              <a:t>.</a:t>
            </a:r>
          </a:p>
          <a:p>
            <a:pPr marL="571500" indent="-514350" algn="just" eaLnBrk="1" hangingPunct="1">
              <a:lnSpc>
                <a:spcPct val="80000"/>
              </a:lnSpc>
              <a:buClr>
                <a:srgbClr val="FF0000"/>
              </a:buClr>
              <a:buFontTx/>
              <a:buAutoNum type="arabicPeriod"/>
            </a:pPr>
            <a:r>
              <a:rPr lang="es-ES_tradnl" sz="2400" smtClean="0">
                <a:hlinkClick r:id="rId4" action="ppaction://hlinksldjump"/>
              </a:rPr>
              <a:t>Identificación de riesgos</a:t>
            </a:r>
            <a:r>
              <a:rPr lang="es-ES_tradnl" sz="2400" smtClean="0"/>
              <a:t> (descripción, causa y efecto) con base en el contexto estratégico (</a:t>
            </a:r>
            <a:r>
              <a:rPr lang="es-ES_tradnl" sz="2400" smtClean="0">
                <a:hlinkClick r:id="rId5" action="ppaction://hlinkfile"/>
              </a:rPr>
              <a:t>Matriz DOFA</a:t>
            </a:r>
            <a:r>
              <a:rPr lang="es-ES_tradnl" sz="2400" smtClean="0"/>
              <a:t>), en el </a:t>
            </a:r>
            <a:r>
              <a:rPr lang="es-ES_tradnl" sz="2400" smtClean="0">
                <a:hlinkClick r:id="rId6" action="ppaction://hlinkfile"/>
              </a:rPr>
              <a:t>objetivo y actividades del proceso </a:t>
            </a:r>
            <a:r>
              <a:rPr lang="es-ES_tradnl" sz="2400" smtClean="0"/>
              <a:t>(Caracterización)</a:t>
            </a:r>
          </a:p>
          <a:p>
            <a:pPr marL="571500" indent="-514350" algn="just" eaLnBrk="1" hangingPunct="1">
              <a:lnSpc>
                <a:spcPct val="80000"/>
              </a:lnSpc>
              <a:buClr>
                <a:srgbClr val="FF0000"/>
              </a:buClr>
              <a:buFontTx/>
              <a:buAutoNum type="arabicPeriod"/>
            </a:pPr>
            <a:r>
              <a:rPr lang="es-ES_tradnl" sz="2400" smtClean="0">
                <a:hlinkClick r:id="rId7" action="ppaction://hlinksldjump"/>
              </a:rPr>
              <a:t>Análisis de riesgos</a:t>
            </a:r>
            <a:r>
              <a:rPr lang="es-ES_tradnl" sz="2400" smtClean="0"/>
              <a:t> (calificación y evaluación)</a:t>
            </a:r>
          </a:p>
          <a:p>
            <a:pPr marL="571500" indent="-514350" algn="just" eaLnBrk="1" hangingPunct="1">
              <a:lnSpc>
                <a:spcPct val="80000"/>
              </a:lnSpc>
              <a:buClr>
                <a:srgbClr val="FF0000"/>
              </a:buClr>
              <a:buFontTx/>
              <a:buAutoNum type="arabicPeriod"/>
            </a:pPr>
            <a:r>
              <a:rPr lang="es-ES_tradnl" sz="2400" smtClean="0">
                <a:hlinkClick r:id="rId8" action="ppaction://hlinksldjump"/>
              </a:rPr>
              <a:t>Valoración de riesgos</a:t>
            </a:r>
            <a:r>
              <a:rPr lang="es-ES_tradnl" sz="2400" smtClean="0"/>
              <a:t> (controles: Seguros, tercerización, calificación y priorización)</a:t>
            </a:r>
          </a:p>
          <a:p>
            <a:pPr marL="571500" indent="-514350" algn="just" eaLnBrk="1" hangingPunct="1">
              <a:lnSpc>
                <a:spcPct val="80000"/>
              </a:lnSpc>
              <a:buClr>
                <a:srgbClr val="FF0000"/>
              </a:buClr>
              <a:buFontTx/>
              <a:buAutoNum type="arabicPeriod"/>
            </a:pPr>
            <a:r>
              <a:rPr lang="es-ES_tradnl" sz="2400" smtClean="0">
                <a:hlinkClick r:id="rId9" action="ppaction://hlinksldjump"/>
              </a:rPr>
              <a:t>Plan de mejoramiento</a:t>
            </a:r>
            <a:r>
              <a:rPr lang="es-ES_tradnl" sz="2400" smtClean="0"/>
              <a:t> (acciones: evitar, reducir o transferir)</a:t>
            </a:r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395288" y="1844675"/>
            <a:ext cx="82804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_tradnl" sz="2400" dirty="0"/>
              <a:t>Aplicación práctica del componente de Riesgos en el Proceso </a:t>
            </a:r>
            <a:r>
              <a:rPr lang="es-ES_tradnl" sz="2400" dirty="0" smtClean="0"/>
              <a:t>Evaluación Independiente: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44624"/>
            <a:ext cx="5184576" cy="129614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s-E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Matriz de Calificación y</a:t>
            </a:r>
            <a:br>
              <a:rPr lang="es-E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Evaluación del Riesgo</a:t>
            </a:r>
            <a:br>
              <a:rPr lang="es-E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Proceso EI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5000128" y="6525344"/>
            <a:ext cx="3488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En total participaron 4 evaluadores</a:t>
            </a:r>
            <a:endParaRPr lang="es-E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6300192" y="2276872"/>
            <a:ext cx="2178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Riesgo Importante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6295419" y="2780928"/>
            <a:ext cx="2089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Riesgo Moderado</a:t>
            </a:r>
            <a:endParaRPr lang="es-E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6286745" y="3212976"/>
            <a:ext cx="2003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6. Riesgo Tolerable</a:t>
            </a:r>
            <a:endParaRPr lang="es-ES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6228184" y="1556792"/>
            <a:ext cx="2198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i="1" dirty="0" smtClean="0">
                <a:latin typeface="Times New Roman" pitchFamily="18" charset="0"/>
                <a:cs typeface="Times New Roman" pitchFamily="18" charset="0"/>
              </a:rPr>
              <a:t>Valoración del riesgo</a:t>
            </a:r>
            <a:endParaRPr lang="es-E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6291518" y="3645024"/>
            <a:ext cx="2089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Riesgo Moderado</a:t>
            </a:r>
            <a:endParaRPr lang="es-E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17 Tabla"/>
          <p:cNvGraphicFramePr>
            <a:graphicFrameLocks noGrp="1"/>
          </p:cNvGraphicFramePr>
          <p:nvPr/>
        </p:nvGraphicFramePr>
        <p:xfrm>
          <a:off x="179512" y="1772816"/>
          <a:ext cx="6048672" cy="4250367"/>
        </p:xfrm>
        <a:graphic>
          <a:graphicData uri="http://schemas.openxmlformats.org/drawingml/2006/table">
            <a:tbl>
              <a:tblPr/>
              <a:tblGrid>
                <a:gridCol w="342709"/>
                <a:gridCol w="3831314"/>
                <a:gridCol w="515528"/>
                <a:gridCol w="480379"/>
                <a:gridCol w="878742"/>
              </a:tblGrid>
              <a:tr h="38541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 dirty="0">
                          <a:latin typeface="Arial"/>
                        </a:rPr>
                        <a:t>No.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latin typeface="Arial"/>
                        </a:rPr>
                        <a:t>RIESGO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latin typeface="Arial"/>
                        </a:rPr>
                        <a:t>TNI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latin typeface="Arial"/>
                        </a:rPr>
                        <a:t>TNP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latin typeface="Arial"/>
                        </a:rPr>
                        <a:t>VALORACIÓN DEL RIESGO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70807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 dirty="0">
                          <a:latin typeface="Arial"/>
                        </a:rPr>
                        <a:t>Posible </a:t>
                      </a:r>
                      <a:r>
                        <a:rPr lang="es-ES" sz="900" b="1" i="1" u="none" strike="noStrike" dirty="0">
                          <a:latin typeface="Arial"/>
                        </a:rPr>
                        <a:t>no realización de las evaluaciones independientes a cargo de la Secretaría de Control Interno (DAFP, Contraloría General de la República, Contaduría General de la Nación, entre otros)</a:t>
                      </a:r>
                      <a:endParaRPr lang="es-ES" sz="9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latin typeface="Arial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992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 dirty="0">
                          <a:latin typeface="Arial"/>
                        </a:rPr>
                        <a:t>Posible </a:t>
                      </a:r>
                      <a:r>
                        <a:rPr lang="es-ES" sz="900" b="1" i="1" u="none" strike="noStrike" dirty="0">
                          <a:latin typeface="Arial"/>
                        </a:rPr>
                        <a:t>incumplimiento del plan anual de auditorías</a:t>
                      </a:r>
                      <a:r>
                        <a:rPr lang="es-ES" sz="900" b="0" i="0" u="none" strike="noStrike" dirty="0">
                          <a:latin typeface="Arial"/>
                        </a:rPr>
                        <a:t>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467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 dirty="0">
                          <a:latin typeface="Arial"/>
                        </a:rPr>
                        <a:t>Posible </a:t>
                      </a:r>
                      <a:r>
                        <a:rPr lang="es-ES" sz="900" b="1" i="1" u="none" strike="noStrike" dirty="0">
                          <a:latin typeface="Arial"/>
                        </a:rPr>
                        <a:t>presentación del informe de evaluación independiente con información distorsionada (DAFP, Contraloría General de la República, Contaduría General de la Nación, entre otros).</a:t>
                      </a:r>
                      <a:endParaRPr lang="es-ES" sz="9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41229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 dirty="0">
                          <a:latin typeface="Arial"/>
                        </a:rPr>
                        <a:t>Posible </a:t>
                      </a:r>
                      <a:r>
                        <a:rPr lang="es-ES" sz="900" b="1" i="1" u="none" strike="noStrike" dirty="0">
                          <a:latin typeface="Arial"/>
                        </a:rPr>
                        <a:t>omisión en el informe de auditoría de hallazgos identificados por el equipo auditor</a:t>
                      </a:r>
                      <a:r>
                        <a:rPr lang="es-ES" sz="900" b="0" i="0" u="none" strike="noStrike" dirty="0">
                          <a:latin typeface="Arial"/>
                        </a:rPr>
                        <a:t>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3163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 dirty="0">
                          <a:latin typeface="Arial"/>
                        </a:rPr>
                        <a:t>Posible </a:t>
                      </a:r>
                      <a:r>
                        <a:rPr lang="es-ES" sz="900" b="1" i="1" u="none" strike="noStrike" dirty="0">
                          <a:latin typeface="Arial"/>
                        </a:rPr>
                        <a:t>uso inapropiado de la información por parte del equipo de la Secretaría de Control Interno.</a:t>
                      </a:r>
                      <a:endParaRPr lang="es-ES" sz="9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9437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 dirty="0">
                          <a:latin typeface="Arial"/>
                        </a:rPr>
                        <a:t>Posible </a:t>
                      </a:r>
                      <a:r>
                        <a:rPr lang="es-ES" sz="900" b="1" i="1" u="none" strike="noStrike" dirty="0">
                          <a:latin typeface="Arial"/>
                        </a:rPr>
                        <a:t>asignación de un auditor no competente para el desarrollo de la auditoría.</a:t>
                      </a:r>
                      <a:endParaRPr lang="es-ES" sz="9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5467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 dirty="0" smtClean="0">
                          <a:latin typeface="+mn-lt"/>
                        </a:rPr>
                        <a:t>Posible </a:t>
                      </a:r>
                      <a:r>
                        <a:rPr lang="es-ES" sz="900" b="1" i="1" u="none" strike="noStrike" dirty="0" smtClean="0">
                          <a:latin typeface="+mn-lt"/>
                        </a:rPr>
                        <a:t>no seguimiento a la suscripción y/o ejecución de los planes de mejoramiento frente a los hallazgos reportados por la Secretaría de Control Interno y demás entes de control a las dependencias de la Administración.</a:t>
                      </a:r>
                      <a:endParaRPr lang="es-ES" sz="900" b="1" i="1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889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 dirty="0">
                          <a:latin typeface="Arial"/>
                        </a:rPr>
                        <a:t>Posible </a:t>
                      </a:r>
                      <a:r>
                        <a:rPr lang="es-ES" sz="900" b="1" i="1" u="none" strike="noStrike" dirty="0">
                          <a:latin typeface="Arial"/>
                        </a:rPr>
                        <a:t>no fomento de la cultura del control.</a:t>
                      </a:r>
                      <a:endParaRPr lang="es-ES" sz="9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9437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 dirty="0">
                          <a:latin typeface="Arial"/>
                        </a:rPr>
                        <a:t>Posible </a:t>
                      </a:r>
                      <a:r>
                        <a:rPr lang="es-ES" sz="900" b="1" i="1" u="none" strike="noStrike" dirty="0">
                          <a:latin typeface="Arial"/>
                        </a:rPr>
                        <a:t>emisión de </a:t>
                      </a:r>
                      <a:r>
                        <a:rPr lang="es-ES" sz="900" b="1" i="1" u="none" strike="noStrike">
                          <a:latin typeface="Arial"/>
                        </a:rPr>
                        <a:t>recomendaciones </a:t>
                      </a:r>
                      <a:r>
                        <a:rPr lang="es-ES" sz="900" b="1" i="1" u="none" strike="noStrike" smtClean="0">
                          <a:latin typeface="Arial"/>
                        </a:rPr>
                        <a:t>erróneas </a:t>
                      </a:r>
                      <a:r>
                        <a:rPr lang="es-ES" sz="900" b="1" i="1" u="none" strike="noStrike" dirty="0">
                          <a:latin typeface="Arial"/>
                        </a:rPr>
                        <a:t>por parte de Control Interno en el rol de asesoría y acompañamiento.</a:t>
                      </a:r>
                      <a:endParaRPr lang="es-ES" sz="9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22" name="21 CuadroTexto"/>
          <p:cNvSpPr txBox="1"/>
          <p:nvPr/>
        </p:nvSpPr>
        <p:spPr>
          <a:xfrm>
            <a:off x="6278071" y="4066908"/>
            <a:ext cx="2089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Riesgo Moderado</a:t>
            </a:r>
            <a:endParaRPr lang="es-E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6313639" y="4868542"/>
            <a:ext cx="2089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Riesgo Moderado</a:t>
            </a:r>
            <a:endParaRPr lang="es-E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6326109" y="4427820"/>
            <a:ext cx="2003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7. Riesgo Tolerable</a:t>
            </a:r>
            <a:endParaRPr lang="es-ES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6326109" y="5310136"/>
            <a:ext cx="2003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8. Riesgo Tolerable</a:t>
            </a:r>
            <a:endParaRPr lang="es-ES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6303988" y="5660630"/>
            <a:ext cx="2003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9. Riesgo Tolerable</a:t>
            </a:r>
            <a:endParaRPr lang="es-ES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20" grpId="0"/>
      <p:bldP spid="22" grpId="0"/>
      <p:bldP spid="23" grpId="0"/>
      <p:bldP spid="24" grpId="0"/>
      <p:bldP spid="25" grpId="0"/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-27384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Paso 05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2756520"/>
            <a:ext cx="6400800" cy="1752600"/>
          </a:xfrm>
          <a:noFill/>
        </p:spPr>
        <p:txBody>
          <a:bodyPr anchor="ctr"/>
          <a:lstStyle/>
          <a:p>
            <a:pPr eaLnBrk="1" hangingPunct="1">
              <a:lnSpc>
                <a:spcPct val="80000"/>
              </a:lnSpc>
            </a:pPr>
            <a:r>
              <a:rPr lang="es-ES_tradnl" sz="4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Plan de Mejoramiento de Riesgos</a:t>
            </a:r>
            <a:endParaRPr lang="es-ES_tradnl" sz="48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-27384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Paso 01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2756520"/>
            <a:ext cx="6400800" cy="1752600"/>
          </a:xfrm>
          <a:noFill/>
        </p:spPr>
        <p:txBody>
          <a:bodyPr anchor="ctr"/>
          <a:lstStyle/>
          <a:p>
            <a:pPr eaLnBrk="1" hangingPunct="1">
              <a:lnSpc>
                <a:spcPct val="80000"/>
              </a:lnSpc>
            </a:pPr>
            <a:r>
              <a:rPr lang="es-ES_tradnl" sz="4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Contexto Estratégico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44624"/>
            <a:ext cx="504056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Análisis DOFA</a:t>
            </a:r>
            <a:r>
              <a:rPr lang="es-ES_tradnl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_tradnl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_tradnl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Alcaldía de Bello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475656" y="1340768"/>
          <a:ext cx="4752528" cy="5112577"/>
        </p:xfrm>
        <a:graphic>
          <a:graphicData uri="http://schemas.openxmlformats.org/drawingml/2006/table">
            <a:tbl>
              <a:tblPr/>
              <a:tblGrid>
                <a:gridCol w="3127583"/>
                <a:gridCol w="419341"/>
                <a:gridCol w="401868"/>
                <a:gridCol w="401868"/>
                <a:gridCol w="401868"/>
              </a:tblGrid>
              <a:tr h="26908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latin typeface="Arial"/>
                        </a:rPr>
                        <a:t>PROCESO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latin typeface="Arial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latin typeface="Arial"/>
                        </a:rPr>
                        <a:t>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latin typeface="Arial"/>
                        </a:rPr>
                        <a:t>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latin typeface="Arial"/>
                        </a:rPr>
                        <a:t>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latin typeface="Arial"/>
                        </a:rPr>
                        <a:t>Direccionamiento Estratégico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latin typeface="Arial"/>
                        </a:rPr>
                        <a:t>Planeación Administrativa y Financiera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latin typeface="Arial"/>
                        </a:rPr>
                        <a:t>Comunicaciones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latin typeface="Arial"/>
                        </a:rPr>
                        <a:t>Gestión Social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latin typeface="Arial"/>
                        </a:rPr>
                        <a:t>Gestión de Trámites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latin typeface="Arial"/>
                        </a:rPr>
                        <a:t>Asesoría y Asistencia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latin typeface="Arial"/>
                        </a:rPr>
                        <a:t>Desarrollo Integral del Territorio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latin typeface="Arial"/>
                        </a:rPr>
                        <a:t>Formación Ciudadana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latin typeface="Arial"/>
                        </a:rPr>
                        <a:t>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latin typeface="Arial"/>
                        </a:rPr>
                        <a:t>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latin typeface="Arial"/>
                        </a:rPr>
                        <a:t>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latin typeface="Arial"/>
                        </a:rPr>
                        <a:t>Vigilancia y Control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latin typeface="Arial"/>
                        </a:rPr>
                        <a:t>Gestión del Talento Humano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latin typeface="Arial"/>
                        </a:rPr>
                        <a:t>Administración de Rentas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latin typeface="Arial"/>
                        </a:rPr>
                        <a:t>Gestión Contratación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latin typeface="Arial"/>
                        </a:rPr>
                        <a:t>Gestión Jurídica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latin typeface="Arial"/>
                        </a:rPr>
                        <a:t>Gestión de la Información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latin typeface="Arial"/>
                        </a:rPr>
                        <a:t>Gestión de los Recursos Físicos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latin typeface="Arial"/>
                        </a:rPr>
                        <a:t>Mejoramiento Continuo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latin typeface="Arial"/>
                        </a:rPr>
                        <a:t>Evaluación Independiente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latin typeface="Arial"/>
                        </a:rPr>
                        <a:t>144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latin typeface="Arial"/>
                        </a:rPr>
                        <a:t>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latin typeface="Arial"/>
                        </a:rPr>
                        <a:t>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latin typeface="Arial"/>
                        </a:rPr>
                        <a:t>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" name="4 Llamada rectangular redondeada"/>
          <p:cNvSpPr/>
          <p:nvPr/>
        </p:nvSpPr>
        <p:spPr bwMode="auto">
          <a:xfrm>
            <a:off x="6516688" y="2420938"/>
            <a:ext cx="2447925" cy="2663825"/>
          </a:xfrm>
          <a:prstGeom prst="wedgeRoundRectCallout">
            <a:avLst>
              <a:gd name="adj1" fmla="val -58775"/>
              <a:gd name="adj2" fmla="val 23821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just">
              <a:defRPr/>
            </a:pPr>
            <a:r>
              <a:rPr lang="es-ES" sz="1600" dirty="0"/>
              <a:t>Es importante aclarar que para el ejercicio es más relevante hacer mayor énfasis en las Debilidades y en las Amenazas por ello la cantidad tan representativa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44624"/>
            <a:ext cx="504056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Análisis</a:t>
            </a:r>
            <a:br>
              <a:rPr lang="es-ES_tradnl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_tradnl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file"/>
              </a:rPr>
              <a:t>Matriz DOFA EI</a:t>
            </a:r>
            <a:endParaRPr lang="es-ES_tradnl" sz="32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5" name="3 Gráfico"/>
          <p:cNvGraphicFramePr>
            <a:graphicFrameLocks/>
          </p:cNvGraphicFramePr>
          <p:nvPr/>
        </p:nvGraphicFramePr>
        <p:xfrm>
          <a:off x="1043608" y="1916832"/>
          <a:ext cx="7056784" cy="4415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624" y="44624"/>
            <a:ext cx="4968552" cy="1512168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Objetivo </a:t>
            </a:r>
            <a:br>
              <a:rPr lang="es-ES_tradnl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_tradnl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file"/>
              </a:rPr>
              <a:t>Proceso EI</a:t>
            </a:r>
            <a:endParaRPr lang="es-ES_tradnl" sz="32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8280920" cy="4536504"/>
          </a:xfrm>
        </p:spPr>
        <p:txBody>
          <a:bodyPr anchor="ctr"/>
          <a:lstStyle/>
          <a:p>
            <a:r>
              <a:rPr lang="es-ES" b="1" i="1" dirty="0" smtClean="0">
                <a:solidFill>
                  <a:srgbClr val="800080"/>
                </a:solidFill>
              </a:rPr>
              <a:t>Asesorar</a:t>
            </a:r>
            <a:r>
              <a:rPr lang="es-ES" i="1" dirty="0" smtClean="0"/>
              <a:t> en temas relativos al control interno a la Administración Central Municipal, </a:t>
            </a:r>
            <a:r>
              <a:rPr lang="es-ES" b="1" i="1" dirty="0" smtClean="0">
                <a:solidFill>
                  <a:srgbClr val="006600"/>
                </a:solidFill>
              </a:rPr>
              <a:t>evaluando</a:t>
            </a:r>
            <a:r>
              <a:rPr lang="es-ES" i="1" dirty="0" smtClean="0"/>
              <a:t> de forma </a:t>
            </a:r>
            <a:r>
              <a:rPr lang="es-ES" i="1" dirty="0" smtClean="0"/>
              <a:t>independiente </a:t>
            </a:r>
            <a:r>
              <a:rPr lang="es-ES" i="1" dirty="0" smtClean="0"/>
              <a:t>el Sistema Integrado de Gestión, </a:t>
            </a:r>
            <a:r>
              <a:rPr lang="es-ES" b="1" i="1" dirty="0" smtClean="0">
                <a:solidFill>
                  <a:srgbClr val="FF0000"/>
                </a:solidFill>
              </a:rPr>
              <a:t>fomentando</a:t>
            </a:r>
            <a:r>
              <a:rPr lang="es-ES" i="1" dirty="0" smtClean="0">
                <a:solidFill>
                  <a:srgbClr val="FF0000"/>
                </a:solidFill>
              </a:rPr>
              <a:t> </a:t>
            </a:r>
            <a:r>
              <a:rPr lang="es-ES" i="1" dirty="0" smtClean="0"/>
              <a:t>la cultura del autocontrol y manteniendo la </a:t>
            </a:r>
            <a:r>
              <a:rPr lang="es-ES" b="1" i="1" dirty="0" smtClean="0">
                <a:solidFill>
                  <a:srgbClr val="003399"/>
                </a:solidFill>
              </a:rPr>
              <a:t>comunicación con los entes externos</a:t>
            </a:r>
            <a:r>
              <a:rPr lang="es-ES" i="1" dirty="0" smtClean="0"/>
              <a:t>; con el fin de determinar la eficacia, eficiencia y economía de los controles.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98575" y="44624"/>
            <a:ext cx="4929188" cy="1312862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Riesgos </a:t>
            </a:r>
            <a:br>
              <a:rPr lang="es-ES_tradnl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_tradnl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Proceso EI</a:t>
            </a:r>
            <a:endParaRPr lang="es-ES_tradnl" sz="32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73238"/>
            <a:ext cx="8229600" cy="4727575"/>
          </a:xfrm>
          <a:noFill/>
        </p:spPr>
        <p:txBody>
          <a:bodyPr anchor="ctr"/>
          <a:lstStyle/>
          <a:p>
            <a:pPr algn="just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s-ES" sz="4400" dirty="0" smtClean="0"/>
              <a:t>Incumplimiento del </a:t>
            </a:r>
            <a:r>
              <a:rPr lang="es-ES" sz="4400" dirty="0" smtClean="0">
                <a:hlinkClick r:id="rId4" action="ppaction://hlinkfile"/>
              </a:rPr>
              <a:t>objetivo del proceso.</a:t>
            </a:r>
            <a:endParaRPr lang="es-ES" sz="4400" dirty="0" smtClean="0"/>
          </a:p>
          <a:p>
            <a:pPr algn="just" eaLnBrk="1" hangingPunct="1">
              <a:lnSpc>
                <a:spcPct val="90000"/>
              </a:lnSpc>
              <a:buFontTx/>
              <a:buBlip>
                <a:blip r:embed="rId3"/>
              </a:buBlip>
            </a:pPr>
            <a:endParaRPr lang="es-ES" sz="4400" dirty="0" smtClean="0"/>
          </a:p>
          <a:p>
            <a:pPr algn="just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s-ES" sz="4400" dirty="0" smtClean="0"/>
              <a:t>Incumplimiento de las </a:t>
            </a:r>
            <a:r>
              <a:rPr lang="es-ES" sz="4400" dirty="0" smtClean="0">
                <a:hlinkClick r:id="rId4" action="ppaction://hlinkfile"/>
              </a:rPr>
              <a:t>actividades del proceso.</a:t>
            </a:r>
            <a:endParaRPr lang="es-ES_tradnl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-27384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Paso 02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2756520"/>
            <a:ext cx="6400800" cy="1752600"/>
          </a:xfrm>
          <a:noFill/>
        </p:spPr>
        <p:txBody>
          <a:bodyPr anchor="ctr"/>
          <a:lstStyle/>
          <a:p>
            <a:pPr eaLnBrk="1" hangingPunct="1">
              <a:lnSpc>
                <a:spcPct val="80000"/>
              </a:lnSpc>
            </a:pPr>
            <a:r>
              <a:rPr lang="es-ES_tradnl" sz="4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Identificación de Riesgos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7624" y="44624"/>
            <a:ext cx="5040560" cy="131286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42950" indent="-742950" eaLnBrk="1" hangingPunct="1">
              <a:spcBef>
                <a:spcPct val="20000"/>
              </a:spcBef>
              <a:defRPr/>
            </a:pPr>
            <a:r>
              <a:rPr lang="es-ES_tradnl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Riesgos Identificados </a:t>
            </a:r>
            <a:br>
              <a:rPr lang="es-ES_tradnl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_tradnl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Proceso EI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772816"/>
            <a:ext cx="8388424" cy="4727575"/>
          </a:xfrm>
          <a:noFill/>
        </p:spPr>
        <p:txBody>
          <a:bodyPr anchor="ctr"/>
          <a:lstStyle/>
          <a:p>
            <a:pPr marL="742950" indent="-742950" algn="just" eaLnBrk="1" hangingPunct="1">
              <a:buFont typeface="+mj-lt"/>
              <a:buAutoNum type="arabicPeriod"/>
            </a:pPr>
            <a:r>
              <a:rPr lang="es-ES" sz="3400" dirty="0" smtClean="0"/>
              <a:t>Posible </a:t>
            </a:r>
            <a:r>
              <a:rPr lang="es-ES" sz="3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 realización de las evaluaciones independientes a cargo de la Secretaría de Control Interno (DAFP, Contraloría General de la República, Contaduría General de la Nación, entre otros)</a:t>
            </a:r>
            <a:endParaRPr lang="es-ES" sz="3400" dirty="0" smtClean="0"/>
          </a:p>
          <a:p>
            <a:pPr marL="742950" indent="-742950" algn="just" eaLnBrk="1" hangingPunct="1">
              <a:buFont typeface="+mj-lt"/>
              <a:buAutoNum type="arabicPeriod"/>
            </a:pPr>
            <a:endParaRPr lang="es-ES" sz="1600" dirty="0" smtClean="0"/>
          </a:p>
          <a:p>
            <a:pPr marL="742950" indent="-742950" algn="just" eaLnBrk="1" hangingPunct="1">
              <a:buFont typeface="+mj-lt"/>
              <a:buAutoNum type="arabicPeriod"/>
            </a:pPr>
            <a:r>
              <a:rPr lang="es-ES" sz="3600" dirty="0" smtClean="0"/>
              <a:t>Posible </a:t>
            </a:r>
            <a:r>
              <a:rPr lang="es-E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incumplimiento del plan </a:t>
            </a:r>
            <a:r>
              <a:rPr lang="es-ES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general</a:t>
            </a:r>
            <a:r>
              <a:rPr lang="es-E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de auditorías.</a:t>
            </a:r>
            <a:endParaRPr lang="es-ES" sz="1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66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6621</TotalTime>
  <Words>1257</Words>
  <Application>Microsoft Office PowerPoint</Application>
  <PresentationFormat>Presentación en pantalla (4:3)</PresentationFormat>
  <Paragraphs>250</Paragraphs>
  <Slides>21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Diseño predeterminado</vt:lpstr>
      <vt:lpstr>Gestión del Riesgo  Proceso Evaluación Independiente</vt:lpstr>
      <vt:lpstr>Pasos</vt:lpstr>
      <vt:lpstr>Paso 01</vt:lpstr>
      <vt:lpstr>Análisis DOFA Alcaldía de Bello</vt:lpstr>
      <vt:lpstr>Análisis Matriz DOFA EI</vt:lpstr>
      <vt:lpstr>Objetivo  Proceso EI</vt:lpstr>
      <vt:lpstr>Riesgos  Proceso EI</vt:lpstr>
      <vt:lpstr>Paso 02</vt:lpstr>
      <vt:lpstr>Riesgos Identificados  Proceso EI</vt:lpstr>
      <vt:lpstr>Riesgos Identificados  Proceso  EI</vt:lpstr>
      <vt:lpstr>Riesgos Identificados  Proceso EI</vt:lpstr>
      <vt:lpstr>Riesgos Identificados  Proceso EI</vt:lpstr>
      <vt:lpstr>Riesgos Identificados  Proceso EI</vt:lpstr>
      <vt:lpstr>Paso 03</vt:lpstr>
      <vt:lpstr>Matriz de Calificación y  Evaluación del Riesgo</vt:lpstr>
      <vt:lpstr>Matriz de Calificación y  Evaluación del Riesgo Proceso EI</vt:lpstr>
      <vt:lpstr>Paso 04</vt:lpstr>
      <vt:lpstr>Valoración de riesgos</vt:lpstr>
      <vt:lpstr>Matriz de Calificación y  Evaluación del Riesgo Proceso EI</vt:lpstr>
      <vt:lpstr>Matriz de Calificación y  Evaluación del Riesgo Proceso EI</vt:lpstr>
      <vt:lpstr>Paso 05</vt:lpstr>
    </vt:vector>
  </TitlesOfParts>
  <Company>UdeA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Diagnóstico</dc:title>
  <dc:creator>Docente Asesor Marlo Flórez</dc:creator>
  <cp:lastModifiedBy>marflorez</cp:lastModifiedBy>
  <cp:revision>1074</cp:revision>
  <dcterms:created xsi:type="dcterms:W3CDTF">2008-09-15T10:24:13Z</dcterms:created>
  <dcterms:modified xsi:type="dcterms:W3CDTF">2011-05-12T00:05:36Z</dcterms:modified>
</cp:coreProperties>
</file>